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11309350" cx="20104100"/>
  <p:notesSz cx="20104100" cy="113093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7" roundtripDataSignature="AMtx7mgFyGIt+vwklqdcsLQCrYdnhsvK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customschemas.google.com/relationships/presentationmetadata" Target="meta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3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4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4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7" name="Google Shape;337;p3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1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1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2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2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b757f2ca0e_0_4:notes"/>
          <p:cNvSpPr txBox="1"/>
          <p:nvPr>
            <p:ph idx="1" type="body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b757f2ca0e_0_4:notes"/>
          <p:cNvSpPr/>
          <p:nvPr>
            <p:ph idx="2" type="sldImg"/>
          </p:nvPr>
        </p:nvSpPr>
        <p:spPr>
          <a:xfrm>
            <a:off x="3351350" y="848200"/>
            <a:ext cx="13403400" cy="424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">
                <a:solidFill>
                  <a:srgbClr val="333333"/>
                </a:solidFill>
                <a:highlight>
                  <a:srgbClr val="FFFFFF"/>
                </a:highlight>
              </a:rPr>
              <a:t>International Classification of Diseases” (ICD), the WHO later removed the item from the list. The 43rd World Health Assembly endorsed that decision in May 1990.</a:t>
            </a:r>
            <a:endParaRPr/>
          </a:p>
        </p:txBody>
      </p:sp>
      <p:sp>
        <p:nvSpPr>
          <p:cNvPr id="79" name="Google Shape;79;p6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7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8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:notes"/>
          <p:cNvSpPr txBox="1"/>
          <p:nvPr>
            <p:ph idx="1" type="body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0:notes"/>
          <p:cNvSpPr/>
          <p:nvPr>
            <p:ph idx="2" type="sldImg"/>
          </p:nvPr>
        </p:nvSpPr>
        <p:spPr>
          <a:xfrm>
            <a:off x="3351350" y="848200"/>
            <a:ext cx="13403400" cy="42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4"/>
          <p:cNvSpPr txBox="1"/>
          <p:nvPr>
            <p:ph type="title"/>
          </p:nvPr>
        </p:nvSpPr>
        <p:spPr>
          <a:xfrm>
            <a:off x="696339" y="881827"/>
            <a:ext cx="18711421" cy="528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4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4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4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5"/>
          <p:cNvSpPr txBox="1"/>
          <p:nvPr>
            <p:ph type="title"/>
          </p:nvPr>
        </p:nvSpPr>
        <p:spPr>
          <a:xfrm>
            <a:off x="696339" y="881827"/>
            <a:ext cx="18711421" cy="528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5"/>
          <p:cNvSpPr txBox="1"/>
          <p:nvPr>
            <p:ph idx="1" type="body"/>
          </p:nvPr>
        </p:nvSpPr>
        <p:spPr>
          <a:xfrm>
            <a:off x="2080947" y="3858920"/>
            <a:ext cx="15942204" cy="2371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5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5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5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6"/>
          <p:cNvSpPr txBox="1"/>
          <p:nvPr>
            <p:ph type="ctrTitle"/>
          </p:nvPr>
        </p:nvSpPr>
        <p:spPr>
          <a:xfrm>
            <a:off x="6817152" y="4737103"/>
            <a:ext cx="6469794" cy="1030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6"/>
          <p:cNvSpPr txBox="1"/>
          <p:nvPr>
            <p:ph idx="1" type="subTitle"/>
          </p:nvPr>
        </p:nvSpPr>
        <p:spPr>
          <a:xfrm>
            <a:off x="5223917" y="8827219"/>
            <a:ext cx="9656264" cy="1483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5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6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6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6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7"/>
          <p:cNvSpPr txBox="1"/>
          <p:nvPr>
            <p:ph type="title"/>
          </p:nvPr>
        </p:nvSpPr>
        <p:spPr>
          <a:xfrm>
            <a:off x="696339" y="881827"/>
            <a:ext cx="18711421" cy="528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7"/>
          <p:cNvSpPr txBox="1"/>
          <p:nvPr>
            <p:ph idx="1" type="body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7"/>
          <p:cNvSpPr txBox="1"/>
          <p:nvPr>
            <p:ph idx="2" type="body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7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7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7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8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8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8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3"/>
          <p:cNvSpPr txBox="1"/>
          <p:nvPr>
            <p:ph type="title"/>
          </p:nvPr>
        </p:nvSpPr>
        <p:spPr>
          <a:xfrm>
            <a:off x="696339" y="881827"/>
            <a:ext cx="18711421" cy="5283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3"/>
          <p:cNvSpPr txBox="1"/>
          <p:nvPr>
            <p:ph idx="1" type="body"/>
          </p:nvPr>
        </p:nvSpPr>
        <p:spPr>
          <a:xfrm>
            <a:off x="2080947" y="3858920"/>
            <a:ext cx="15942204" cy="2371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3"/>
          <p:cNvSpPr txBox="1"/>
          <p:nvPr>
            <p:ph idx="11" type="ft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43"/>
          <p:cNvSpPr txBox="1"/>
          <p:nvPr>
            <p:ph idx="10" type="dt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43"/>
          <p:cNvSpPr txBox="1"/>
          <p:nvPr>
            <p:ph idx="12" type="sldNum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jpg"/><Relationship Id="rId6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7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4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9.png"/><Relationship Id="rId4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39.png"/><Relationship Id="rId5" Type="http://schemas.openxmlformats.org/officeDocument/2006/relationships/image" Target="../media/image4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image" Target="../media/image3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/>
          <p:nvPr/>
        </p:nvSpPr>
        <p:spPr>
          <a:xfrm>
            <a:off x="9006905" y="2180830"/>
            <a:ext cx="11097194" cy="897071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" name="Google Shape;44;p1"/>
          <p:cNvSpPr txBox="1"/>
          <p:nvPr/>
        </p:nvSpPr>
        <p:spPr>
          <a:xfrm>
            <a:off x="1015474" y="9813628"/>
            <a:ext cx="5478780" cy="410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相信愛基金 Faith in Love Foundation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>
            <p:ph type="title"/>
          </p:nvPr>
        </p:nvSpPr>
        <p:spPr>
          <a:xfrm>
            <a:off x="1023925" y="4714325"/>
            <a:ext cx="8334900" cy="30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8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50">
                <a:solidFill>
                  <a:srgbClr val="EE220C"/>
                </a:solidFill>
                <a:latin typeface="Calibri"/>
                <a:ea typeface="Calibri"/>
                <a:cs typeface="Calibri"/>
                <a:sym typeface="Calibri"/>
              </a:rPr>
              <a:t>性</a:t>
            </a:r>
            <a:r>
              <a:rPr lang="en-US" sz="5750">
                <a:latin typeface="Calibri"/>
                <a:ea typeface="Calibri"/>
                <a:cs typeface="Calibri"/>
                <a:sym typeface="Calibri"/>
              </a:rPr>
              <a:t>／</a:t>
            </a:r>
            <a:r>
              <a:rPr lang="en-US" sz="5750">
                <a:solidFill>
                  <a:srgbClr val="F27200"/>
                </a:solidFill>
                <a:latin typeface="Calibri"/>
                <a:ea typeface="Calibri"/>
                <a:cs typeface="Calibri"/>
                <a:sym typeface="Calibri"/>
              </a:rPr>
              <a:t>別</a:t>
            </a:r>
            <a:r>
              <a:rPr lang="en-US" sz="5750">
                <a:solidFill>
                  <a:srgbClr val="FFD932"/>
                </a:solidFill>
                <a:latin typeface="Calibri"/>
                <a:ea typeface="Calibri"/>
                <a:cs typeface="Calibri"/>
                <a:sym typeface="Calibri"/>
              </a:rPr>
              <a:t>⼩</a:t>
            </a:r>
            <a:r>
              <a:rPr lang="en-US" sz="5750">
                <a:solidFill>
                  <a:srgbClr val="1DB100"/>
                </a:solidFill>
                <a:latin typeface="Calibri"/>
                <a:ea typeface="Calibri"/>
                <a:cs typeface="Calibri"/>
                <a:sym typeface="Calibri"/>
              </a:rPr>
              <a:t>眾</a:t>
            </a:r>
            <a:r>
              <a:rPr lang="en-US" sz="5750">
                <a:solidFill>
                  <a:srgbClr val="00A2FF"/>
                </a:solidFill>
                <a:latin typeface="Calibri"/>
                <a:ea typeface="Calibri"/>
                <a:cs typeface="Calibri"/>
                <a:sym typeface="Calibri"/>
              </a:rPr>
              <a:t>盟</a:t>
            </a:r>
            <a:r>
              <a:rPr lang="en-US" sz="5750">
                <a:solidFill>
                  <a:srgbClr val="9437FF"/>
                </a:solidFill>
                <a:latin typeface="Calibri"/>
                <a:ea typeface="Calibri"/>
                <a:cs typeface="Calibri"/>
                <a:sym typeface="Calibri"/>
              </a:rPr>
              <a:t>友</a:t>
            </a:r>
            <a:r>
              <a:rPr b="1" lang="en-US" sz="5750">
                <a:latin typeface="Calibri"/>
                <a:ea typeface="Calibri"/>
                <a:cs typeface="Calibri"/>
                <a:sym typeface="Calibri"/>
              </a:rPr>
              <a:t>101</a:t>
            </a:r>
            <a:r>
              <a:rPr lang="en-US" sz="5750">
                <a:latin typeface="Calibri"/>
                <a:ea typeface="Calibri"/>
                <a:cs typeface="Calibri"/>
                <a:sym typeface="Calibri"/>
              </a:rPr>
              <a:t>培訓</a:t>
            </a:r>
            <a:endParaRPr sz="575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1" lang="en-US" sz="45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b="1" lang="en-US" sz="45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1" lang="en-US" sz="45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="1" lang="en-US" sz="450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1" lang="en-US" sz="45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b="1" lang="en-US" sz="45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45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Ally</a:t>
            </a:r>
            <a:r>
              <a:rPr b="1" lang="en-US" sz="4500">
                <a:latin typeface="Arial"/>
                <a:ea typeface="Arial"/>
                <a:cs typeface="Arial"/>
                <a:sym typeface="Arial"/>
              </a:rPr>
              <a:t> Training 101</a:t>
            </a:r>
            <a:endParaRPr sz="4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7" name="Google Shape;47;p1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/>
          <p:nvPr/>
        </p:nvSpPr>
        <p:spPr>
          <a:xfrm>
            <a:off x="533418" y="2732912"/>
            <a:ext cx="12475262" cy="85756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" name="Google Shape;128;p11"/>
          <p:cNvSpPr txBox="1"/>
          <p:nvPr/>
        </p:nvSpPr>
        <p:spPr>
          <a:xfrm>
            <a:off x="9370762" y="4050401"/>
            <a:ext cx="10078085" cy="3543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/>
              <a:t>Do you become homosexual from making gay friends or reading too many books on homosexuality?</a:t>
            </a:r>
            <a:endParaRPr sz="4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1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" name="Google Shape;130;p11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1" name="Google Shape;131;p11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2"/>
          <p:cNvGrpSpPr/>
          <p:nvPr/>
        </p:nvGrpSpPr>
        <p:grpSpPr>
          <a:xfrm>
            <a:off x="609379" y="2164991"/>
            <a:ext cx="18961668" cy="9143564"/>
            <a:chOff x="609379" y="2164991"/>
            <a:chExt cx="18961668" cy="9143564"/>
          </a:xfrm>
        </p:grpSpPr>
        <p:sp>
          <p:nvSpPr>
            <p:cNvPr id="137" name="Google Shape;137;p12"/>
            <p:cNvSpPr/>
            <p:nvPr/>
          </p:nvSpPr>
          <p:spPr>
            <a:xfrm>
              <a:off x="609379" y="2164991"/>
              <a:ext cx="9298533" cy="914356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8013284" y="2165608"/>
              <a:ext cx="11557763" cy="914294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9" name="Google Shape;139;p12"/>
          <p:cNvSpPr txBox="1"/>
          <p:nvPr/>
        </p:nvSpPr>
        <p:spPr>
          <a:xfrm>
            <a:off x="1323675" y="4684425"/>
            <a:ext cx="7600500" cy="3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1310"/>
              </a:spcBef>
              <a:spcAft>
                <a:spcPts val="0"/>
              </a:spcAft>
              <a:buNone/>
            </a:pPr>
            <a:r>
              <a:rPr lang="en-US" sz="6600"/>
              <a:t>You are still young, Is it “just a phase”</a:t>
            </a:r>
            <a:r>
              <a:rPr b="0" lang="en-US" sz="6600">
                <a:latin typeface="Arial"/>
                <a:ea typeface="Arial"/>
                <a:cs typeface="Arial"/>
                <a:sym typeface="Arial"/>
              </a:rPr>
              <a:t>？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2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1" name="Google Shape;141;p12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2" name="Google Shape;142;p12"/>
          <p:cNvSpPr txBox="1"/>
          <p:nvPr>
            <p:ph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"/>
          <p:cNvSpPr txBox="1"/>
          <p:nvPr>
            <p:ph idx="1" type="body"/>
          </p:nvPr>
        </p:nvSpPr>
        <p:spPr>
          <a:xfrm>
            <a:off x="1774125" y="2096800"/>
            <a:ext cx="16877700" cy="23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9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315"/>
              </a:spcBef>
              <a:spcAft>
                <a:spcPts val="0"/>
              </a:spcAft>
              <a:buNone/>
            </a:pPr>
            <a:r>
              <a:rPr lang="en-US" sz="5900"/>
              <a:t>Do homosexuals go after anybody of same sex?</a:t>
            </a:r>
            <a:endParaRPr sz="5900"/>
          </a:p>
          <a:p>
            <a:pPr indent="0" lvl="0" marL="0" rtl="0" algn="ctr">
              <a:lnSpc>
                <a:spcPct val="100000"/>
              </a:lnSpc>
              <a:spcBef>
                <a:spcPts val="1315"/>
              </a:spcBef>
              <a:spcAft>
                <a:spcPts val="0"/>
              </a:spcAft>
              <a:buNone/>
            </a:pPr>
            <a:r>
              <a:rPr lang="en-US" sz="5900"/>
              <a:t> </a:t>
            </a:r>
            <a:endParaRPr sz="5900"/>
          </a:p>
          <a:p>
            <a:pPr indent="0" lvl="0" marL="0" rtl="0" algn="ctr">
              <a:lnSpc>
                <a:spcPct val="100000"/>
              </a:lnSpc>
              <a:spcBef>
                <a:spcPts val="1315"/>
              </a:spcBef>
              <a:spcAft>
                <a:spcPts val="0"/>
              </a:spcAft>
              <a:buNone/>
            </a:pPr>
            <a:r>
              <a:rPr lang="en-US" sz="5900"/>
              <a:t>Why is there a stererotype that homosexual relationships are complicated and promiscuous?</a:t>
            </a:r>
            <a:endParaRPr sz="5900"/>
          </a:p>
        </p:txBody>
      </p:sp>
      <p:sp>
        <p:nvSpPr>
          <p:cNvPr id="148" name="Google Shape;148;p13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9" name="Google Shape;149;p13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0" name="Google Shape;150;p13"/>
          <p:cNvSpPr/>
          <p:nvPr/>
        </p:nvSpPr>
        <p:spPr>
          <a:xfrm>
            <a:off x="10358491" y="7558724"/>
            <a:ext cx="8500993" cy="315714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1" name="Google Shape;151;p13"/>
          <p:cNvSpPr/>
          <p:nvPr/>
        </p:nvSpPr>
        <p:spPr>
          <a:xfrm>
            <a:off x="863365" y="7641535"/>
            <a:ext cx="8475955" cy="309515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2" name="Google Shape;152;p13"/>
          <p:cNvSpPr txBox="1"/>
          <p:nvPr>
            <p:ph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/>
          <p:nvPr/>
        </p:nvSpPr>
        <p:spPr>
          <a:xfrm>
            <a:off x="983836" y="3948828"/>
            <a:ext cx="17928842" cy="73597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8" name="Google Shape;158;p14"/>
          <p:cNvSpPr txBox="1"/>
          <p:nvPr/>
        </p:nvSpPr>
        <p:spPr>
          <a:xfrm>
            <a:off x="1977414" y="2320396"/>
            <a:ext cx="15941700" cy="10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Homosexuals are a minority, how can they ask for so many rights?</a:t>
            </a:r>
            <a:endParaRPr sz="5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4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0" name="Google Shape;160;p14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1" name="Google Shape;161;p14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/>
          <p:nvPr/>
        </p:nvSpPr>
        <p:spPr>
          <a:xfrm>
            <a:off x="3179840" y="2137501"/>
            <a:ext cx="13744399" cy="91629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7" name="Google Shape;167;p16"/>
          <p:cNvSpPr txBox="1"/>
          <p:nvPr/>
        </p:nvSpPr>
        <p:spPr>
          <a:xfrm>
            <a:off x="6198625" y="6004600"/>
            <a:ext cx="8420400" cy="10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6600"/>
              <a:t>LGBTI+ knowledge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9" name="Google Shape;169;p16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0" name="Google Shape;170;p16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/>
          <p:nvPr/>
        </p:nvSpPr>
        <p:spPr>
          <a:xfrm>
            <a:off x="6188315" y="1848282"/>
            <a:ext cx="7742678" cy="896956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6" name="Google Shape;176;p17"/>
          <p:cNvSpPr txBox="1"/>
          <p:nvPr/>
        </p:nvSpPr>
        <p:spPr>
          <a:xfrm>
            <a:off x="872350" y="5105475"/>
            <a:ext cx="5316000" cy="10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/>
              <a:t>Genderbread Man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8" name="Google Shape;178;p17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9" name="Google Shape;179;p17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/>
          <p:nvPr/>
        </p:nvSpPr>
        <p:spPr>
          <a:xfrm>
            <a:off x="2731037" y="2513646"/>
            <a:ext cx="14642067" cy="87852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5" name="Google Shape;185;p18"/>
          <p:cNvSpPr txBox="1"/>
          <p:nvPr/>
        </p:nvSpPr>
        <p:spPr>
          <a:xfrm>
            <a:off x="12261476" y="2666125"/>
            <a:ext cx="4968300" cy="12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Pronouns</a:t>
            </a:r>
            <a:endParaRPr sz="8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7" name="Google Shape;187;p18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8" name="Google Shape;188;p18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4" name="Google Shape;194;p19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5" name="Google Shape;195;p19"/>
          <p:cNvSpPr txBox="1"/>
          <p:nvPr/>
        </p:nvSpPr>
        <p:spPr>
          <a:xfrm>
            <a:off x="1957648" y="2191631"/>
            <a:ext cx="16189324" cy="2247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0" marR="5080" rtl="0" algn="l">
              <a:lnSpc>
                <a:spcPct val="119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/>
              <a:t>There are many names, gays, sexual </a:t>
            </a:r>
            <a:r>
              <a:rPr lang="en-US" sz="5500"/>
              <a:t>minority</a:t>
            </a:r>
            <a:r>
              <a:rPr lang="en-US" sz="5500"/>
              <a:t>, LGBTIQ+, LGBT, LGBT+, which one should we use?</a:t>
            </a:r>
            <a:endParaRPr sz="5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9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66050" y="4438896"/>
            <a:ext cx="16056259" cy="656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/>
          <p:nvPr/>
        </p:nvSpPr>
        <p:spPr>
          <a:xfrm>
            <a:off x="9897538" y="2241121"/>
            <a:ext cx="6950878" cy="862767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3" name="Google Shape;203;p20"/>
          <p:cNvSpPr txBox="1"/>
          <p:nvPr/>
        </p:nvSpPr>
        <p:spPr>
          <a:xfrm>
            <a:off x="2028700" y="3386442"/>
            <a:ext cx="7192500" cy="45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/>
              <a:t>What is "coming out"? </a:t>
            </a:r>
            <a:endParaRPr sz="6600"/>
          </a:p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/>
              <a:t>Why is coming out important?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5" name="Google Shape;205;p20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6" name="Google Shape;206;p20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/>
          <p:nvPr/>
        </p:nvSpPr>
        <p:spPr>
          <a:xfrm>
            <a:off x="1975908" y="2332316"/>
            <a:ext cx="16152283" cy="88526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2" name="Google Shape;212;p21"/>
          <p:cNvSpPr txBox="1"/>
          <p:nvPr/>
        </p:nvSpPr>
        <p:spPr>
          <a:xfrm>
            <a:off x="3983626" y="2190725"/>
            <a:ext cx="13155900" cy="17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7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None/>
            </a:pPr>
            <a:r>
              <a:rPr lang="en-US" sz="3750">
                <a:solidFill>
                  <a:srgbClr val="FFFFFF"/>
                </a:solidFill>
              </a:rPr>
              <a:t>What is the cause for homosexuality?</a:t>
            </a:r>
            <a:endParaRPr sz="375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None/>
            </a:pPr>
            <a:r>
              <a:rPr lang="en-US" sz="3750">
                <a:solidFill>
                  <a:srgbClr val="FFFFFF"/>
                </a:solidFill>
              </a:rPr>
              <a:t> Is there a way to change or "correct" sexual orientation?</a:t>
            </a:r>
            <a:endParaRPr sz="3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1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4" name="Google Shape;214;p21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5" name="Google Shape;215;p21"/>
          <p:cNvSpPr txBox="1"/>
          <p:nvPr>
            <p:ph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/>
          <p:nvPr/>
        </p:nvSpPr>
        <p:spPr>
          <a:xfrm>
            <a:off x="7903271" y="2023998"/>
            <a:ext cx="11792388" cy="897053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3" name="Google Shape;53;p2"/>
          <p:cNvSpPr txBox="1"/>
          <p:nvPr>
            <p:ph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sp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789250" y="2863363"/>
            <a:ext cx="7951200" cy="7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3175">
            <a:spAutoFit/>
          </a:bodyPr>
          <a:lstStyle/>
          <a:p>
            <a:pPr indent="-969644" lvl="0" marL="100711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300"/>
              <a:buFont typeface="Arial"/>
              <a:buAutoNum type="arabicPeriod"/>
            </a:pPr>
            <a:r>
              <a:rPr lang="en-US" sz="4300">
                <a:solidFill>
                  <a:srgbClr val="1C1C1C"/>
                </a:solidFill>
              </a:rPr>
              <a:t>Introduction</a:t>
            </a:r>
            <a:endParaRPr sz="4300">
              <a:latin typeface="Arial"/>
              <a:ea typeface="Arial"/>
              <a:cs typeface="Arial"/>
              <a:sym typeface="Arial"/>
            </a:endParaRPr>
          </a:p>
          <a:p>
            <a:pPr indent="-969643" lvl="0" marL="1007110" marR="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1C1C1C"/>
              </a:buClr>
              <a:buSzPts val="4300"/>
              <a:buFont typeface="Arial"/>
              <a:buAutoNum type="arabicPeriod"/>
            </a:pPr>
            <a:r>
              <a:rPr lang="en-US" sz="4300">
                <a:solidFill>
                  <a:srgbClr val="1C1C1C"/>
                </a:solidFill>
              </a:rPr>
              <a:t>Stereotypes and Biases</a:t>
            </a:r>
            <a:endParaRPr sz="4300"/>
          </a:p>
          <a:p>
            <a:pPr indent="-969643" lvl="0" marL="1007110" marR="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1C1C1C"/>
              </a:buClr>
              <a:buSzPts val="4300"/>
              <a:buFont typeface="Arial"/>
              <a:buAutoNum type="arabicPeriod"/>
            </a:pPr>
            <a:r>
              <a:rPr lang="en-US" sz="4300">
                <a:solidFill>
                  <a:srgbClr val="1C1C1C"/>
                </a:solidFill>
              </a:rPr>
              <a:t>LGBTI+ Knowledge</a:t>
            </a:r>
            <a:endParaRPr sz="4300"/>
          </a:p>
          <a:p>
            <a:pPr indent="-969643" lvl="0" marL="1007110" marR="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1C1C1C"/>
              </a:buClr>
              <a:buSzPts val="4300"/>
              <a:buFont typeface="Arial"/>
              <a:buAutoNum type="arabicPeriod"/>
            </a:pPr>
            <a:r>
              <a:rPr lang="en-US" sz="4300">
                <a:solidFill>
                  <a:srgbClr val="1C1C1C"/>
                </a:solidFill>
              </a:rPr>
              <a:t>Social issues and Resources</a:t>
            </a:r>
            <a:endParaRPr sz="4300"/>
          </a:p>
          <a:p>
            <a:pPr indent="-969643" lvl="0" marL="1007110" marR="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1C1C1C"/>
              </a:buClr>
              <a:buSzPts val="4300"/>
              <a:buFont typeface="Arial"/>
              <a:buAutoNum type="arabicPeriod"/>
            </a:pPr>
            <a:r>
              <a:rPr lang="en-US" sz="4300">
                <a:solidFill>
                  <a:srgbClr val="1C1C1C"/>
                </a:solidFill>
              </a:rPr>
              <a:t>Become an LGBTI+ ally</a:t>
            </a:r>
            <a:endParaRPr b="0" i="0" sz="43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969643" lvl="0" marL="1007110" marR="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1C1C1C"/>
              </a:buClr>
              <a:buSzPts val="4300"/>
              <a:buFont typeface="Arial"/>
              <a:buAutoNum type="arabicPeriod"/>
            </a:pPr>
            <a:r>
              <a:rPr lang="en-US" sz="4300">
                <a:solidFill>
                  <a:srgbClr val="1C1C1C"/>
                </a:solidFill>
              </a:rPr>
              <a:t>Summary </a:t>
            </a:r>
            <a:endParaRPr sz="4300">
              <a:solidFill>
                <a:srgbClr val="1C1C1C"/>
              </a:solidFill>
            </a:endParaRPr>
          </a:p>
          <a:p>
            <a:pPr indent="-969644" lvl="0" marL="1007110" marR="0" rtl="0" algn="l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>
                <a:srgbClr val="1C1C1C"/>
              </a:buClr>
              <a:buSzPts val="4300"/>
              <a:buAutoNum type="arabicPeriod"/>
            </a:pPr>
            <a:r>
              <a:rPr lang="en-US" sz="4300">
                <a:solidFill>
                  <a:srgbClr val="1C1C1C"/>
                </a:solidFill>
              </a:rPr>
              <a:t>Comments or Q&amp;A</a:t>
            </a:r>
            <a:endParaRPr sz="4300">
              <a:solidFill>
                <a:srgbClr val="1C1C1C"/>
              </a:solidFill>
            </a:endParaRPr>
          </a:p>
        </p:txBody>
      </p:sp>
      <p:grpSp>
        <p:nvGrpSpPr>
          <p:cNvPr id="55" name="Google Shape;55;p2"/>
          <p:cNvGrpSpPr/>
          <p:nvPr/>
        </p:nvGrpSpPr>
        <p:grpSpPr>
          <a:xfrm>
            <a:off x="15195034" y="228223"/>
            <a:ext cx="4842292" cy="1868581"/>
            <a:chOff x="15195034" y="228223"/>
            <a:chExt cx="4842292" cy="1868581"/>
          </a:xfrm>
        </p:grpSpPr>
        <p:sp>
          <p:nvSpPr>
            <p:cNvPr id="56" name="Google Shape;56;p2"/>
            <p:cNvSpPr/>
            <p:nvPr/>
          </p:nvSpPr>
          <p:spPr>
            <a:xfrm>
              <a:off x="17983536" y="228223"/>
              <a:ext cx="2053790" cy="186858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195034" y="644472"/>
              <a:ext cx="2491233" cy="107809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/>
          <p:nvPr/>
        </p:nvSpPr>
        <p:spPr>
          <a:xfrm>
            <a:off x="1510650" y="3264600"/>
            <a:ext cx="6840000" cy="47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1315"/>
              </a:spcBef>
              <a:spcAft>
                <a:spcPts val="0"/>
              </a:spcAft>
              <a:buNone/>
            </a:pPr>
            <a:r>
              <a:rPr lang="en-US" sz="6600"/>
              <a:t>In a homosexual relationship, does gender role exist?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2" name="Google Shape;222;p22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3" name="Google Shape;223;p22"/>
          <p:cNvSpPr/>
          <p:nvPr/>
        </p:nvSpPr>
        <p:spPr>
          <a:xfrm>
            <a:off x="9043222" y="2332947"/>
            <a:ext cx="9146622" cy="897560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4" name="Google Shape;224;p22"/>
          <p:cNvSpPr txBox="1"/>
          <p:nvPr>
            <p:ph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0" name="Google Shape;230;p23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1" name="Google Shape;231;p23"/>
          <p:cNvSpPr/>
          <p:nvPr/>
        </p:nvSpPr>
        <p:spPr>
          <a:xfrm>
            <a:off x="10300974" y="1816614"/>
            <a:ext cx="9491941" cy="94919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2" name="Google Shape;232;p23"/>
          <p:cNvSpPr txBox="1"/>
          <p:nvPr/>
        </p:nvSpPr>
        <p:spPr>
          <a:xfrm>
            <a:off x="1027435" y="4365003"/>
            <a:ext cx="9273600" cy="3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5080" rtl="0" algn="l">
              <a:lnSpc>
                <a:spcPct val="100000"/>
              </a:lnSpc>
              <a:spcBef>
                <a:spcPts val="1230"/>
              </a:spcBef>
              <a:spcAft>
                <a:spcPts val="0"/>
              </a:spcAft>
              <a:buNone/>
            </a:pPr>
            <a:r>
              <a:rPr lang="en-US" sz="6050"/>
              <a:t>What language might make others feel offence, or recommend to avoid using?</a:t>
            </a:r>
            <a:endParaRPr sz="60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3"/>
          <p:cNvSpPr txBox="1"/>
          <p:nvPr>
            <p:ph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4"/>
          <p:cNvGrpSpPr/>
          <p:nvPr/>
        </p:nvGrpSpPr>
        <p:grpSpPr>
          <a:xfrm>
            <a:off x="9033222" y="228223"/>
            <a:ext cx="11004104" cy="11035598"/>
            <a:chOff x="9033222" y="228223"/>
            <a:chExt cx="11004104" cy="11035598"/>
          </a:xfrm>
        </p:grpSpPr>
        <p:sp>
          <p:nvSpPr>
            <p:cNvPr id="239" name="Google Shape;239;p24"/>
            <p:cNvSpPr/>
            <p:nvPr/>
          </p:nvSpPr>
          <p:spPr>
            <a:xfrm>
              <a:off x="9033222" y="1785545"/>
              <a:ext cx="9478276" cy="947827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17983536" y="228223"/>
              <a:ext cx="2053790" cy="186858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15195034" y="644472"/>
              <a:ext cx="2491233" cy="107809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242" name="Google Shape;242;p24"/>
          <p:cNvSpPr txBox="1"/>
          <p:nvPr/>
        </p:nvSpPr>
        <p:spPr>
          <a:xfrm>
            <a:off x="1407759" y="5920574"/>
            <a:ext cx="6657340" cy="1030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6600"/>
              <a:t>Social issues and Resources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4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/>
        </p:nvSpPr>
        <p:spPr>
          <a:xfrm>
            <a:off x="1023925" y="4042175"/>
            <a:ext cx="8729700" cy="40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79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1315"/>
              </a:spcBef>
              <a:spcAft>
                <a:spcPts val="0"/>
              </a:spcAft>
              <a:buNone/>
            </a:pPr>
            <a:r>
              <a:rPr lang="en-US" sz="5500"/>
              <a:t>What kind of discrimination are Hong Kong's sexual minorities currently facing</a:t>
            </a:r>
            <a:r>
              <a:rPr b="0" lang="en-US" sz="5500">
                <a:latin typeface="Arial"/>
                <a:ea typeface="Arial"/>
                <a:cs typeface="Arial"/>
                <a:sym typeface="Arial"/>
              </a:rPr>
              <a:t>？</a:t>
            </a:r>
            <a:endParaRPr sz="5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0" name="Google Shape;250;p25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1" name="Google Shape;251;p25"/>
          <p:cNvSpPr/>
          <p:nvPr/>
        </p:nvSpPr>
        <p:spPr>
          <a:xfrm>
            <a:off x="10091671" y="2866008"/>
            <a:ext cx="9011736" cy="844254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2" name="Google Shape;252;p25"/>
          <p:cNvSpPr txBox="1"/>
          <p:nvPr>
            <p:ph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/>
          <p:nvPr/>
        </p:nvSpPr>
        <p:spPr>
          <a:xfrm>
            <a:off x="544022" y="2582383"/>
            <a:ext cx="13475020" cy="85585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8" name="Google Shape;258;p26"/>
          <p:cNvSpPr txBox="1"/>
          <p:nvPr/>
        </p:nvSpPr>
        <p:spPr>
          <a:xfrm>
            <a:off x="14399950" y="5642656"/>
            <a:ext cx="5051425" cy="1030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/>
              <a:t>Linguicism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6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0" name="Google Shape;260;p26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1" name="Google Shape;261;p26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"/>
          <p:cNvSpPr/>
          <p:nvPr/>
        </p:nvSpPr>
        <p:spPr>
          <a:xfrm>
            <a:off x="1456144" y="2608306"/>
            <a:ext cx="17191833" cy="859590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7" name="Google Shape;267;p27"/>
          <p:cNvSpPr txBox="1"/>
          <p:nvPr/>
        </p:nvSpPr>
        <p:spPr>
          <a:xfrm>
            <a:off x="9567499" y="5558500"/>
            <a:ext cx="2969400" cy="10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/>
              <a:t>School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9" name="Google Shape;269;p27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0" name="Google Shape;270;p27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/>
          <p:nvPr/>
        </p:nvSpPr>
        <p:spPr>
          <a:xfrm>
            <a:off x="2916026" y="2135963"/>
            <a:ext cx="13631732" cy="908963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6" name="Google Shape;276;p28"/>
          <p:cNvSpPr txBox="1"/>
          <p:nvPr/>
        </p:nvSpPr>
        <p:spPr>
          <a:xfrm>
            <a:off x="13216400" y="2729050"/>
            <a:ext cx="3331500" cy="12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0"/>
              <a:t>Family</a:t>
            </a:r>
            <a:endParaRPr sz="8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8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8" name="Google Shape;278;p28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79" name="Google Shape;279;p28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/>
          <p:nvPr/>
        </p:nvSpPr>
        <p:spPr>
          <a:xfrm>
            <a:off x="570692" y="2293928"/>
            <a:ext cx="18962668" cy="89124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5" name="Google Shape;285;p29"/>
          <p:cNvSpPr txBox="1"/>
          <p:nvPr/>
        </p:nvSpPr>
        <p:spPr>
          <a:xfrm>
            <a:off x="7780900" y="5884400"/>
            <a:ext cx="6202500" cy="12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750"/>
              <a:t>Washrooms</a:t>
            </a:r>
            <a:endParaRPr sz="67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9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7" name="Google Shape;287;p29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8" name="Google Shape;288;p29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/>
          <p:nvPr/>
        </p:nvSpPr>
        <p:spPr>
          <a:xfrm>
            <a:off x="11097655" y="2294361"/>
            <a:ext cx="9006444" cy="90141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4" name="Google Shape;294;p30"/>
          <p:cNvSpPr txBox="1"/>
          <p:nvPr/>
        </p:nvSpPr>
        <p:spPr>
          <a:xfrm>
            <a:off x="3134424" y="5493450"/>
            <a:ext cx="7963200" cy="12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0"/>
              <a:t>Denied services</a:t>
            </a:r>
            <a:endParaRPr sz="8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0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6" name="Google Shape;296;p30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7" name="Google Shape;297;p30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/>
          <p:nvPr/>
        </p:nvSpPr>
        <p:spPr>
          <a:xfrm>
            <a:off x="3258340" y="2179396"/>
            <a:ext cx="13587439" cy="905827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3" name="Google Shape;303;p31"/>
          <p:cNvSpPr txBox="1"/>
          <p:nvPr/>
        </p:nvSpPr>
        <p:spPr>
          <a:xfrm>
            <a:off x="4201041" y="6110975"/>
            <a:ext cx="4393500" cy="1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>
                <a:solidFill>
                  <a:srgbClr val="FFFFFF"/>
                </a:solidFill>
              </a:rPr>
              <a:t>Religion</a:t>
            </a:r>
            <a:endParaRPr sz="7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1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5" name="Google Shape;305;p31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6" name="Google Shape;306;p31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/>
          <p:nvPr/>
        </p:nvSpPr>
        <p:spPr>
          <a:xfrm>
            <a:off x="3327657" y="2218598"/>
            <a:ext cx="13532571" cy="90217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" name="Google Shape;63;p4"/>
          <p:cNvSpPr txBox="1"/>
          <p:nvPr/>
        </p:nvSpPr>
        <p:spPr>
          <a:xfrm>
            <a:off x="3742360" y="3088652"/>
            <a:ext cx="12703200" cy="14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7200">
                <a:solidFill>
                  <a:srgbClr val="FF0000"/>
                </a:solidFill>
              </a:rPr>
              <a:t>L</a:t>
            </a:r>
            <a:r>
              <a:rPr b="1" lang="en-US" sz="7200">
                <a:solidFill>
                  <a:srgbClr val="FF9900"/>
                </a:solidFill>
              </a:rPr>
              <a:t>G</a:t>
            </a:r>
            <a:r>
              <a:rPr b="1" lang="en-US" sz="7200">
                <a:solidFill>
                  <a:srgbClr val="FFFF00"/>
                </a:solidFill>
              </a:rPr>
              <a:t>B</a:t>
            </a:r>
            <a:r>
              <a:rPr b="1" lang="en-US" sz="7200">
                <a:solidFill>
                  <a:srgbClr val="00FF00"/>
                </a:solidFill>
              </a:rPr>
              <a:t>T</a:t>
            </a:r>
            <a:r>
              <a:rPr b="1" lang="en-US" sz="7200">
                <a:solidFill>
                  <a:srgbClr val="00FFFF"/>
                </a:solidFill>
              </a:rPr>
              <a:t>I</a:t>
            </a:r>
            <a:r>
              <a:rPr b="1" lang="en-US" sz="7200">
                <a:solidFill>
                  <a:srgbClr val="0000FF"/>
                </a:solidFill>
              </a:rPr>
              <a:t>+</a:t>
            </a:r>
            <a:r>
              <a:rPr b="1" lang="en-US" sz="7200">
                <a:solidFill>
                  <a:schemeClr val="dk1"/>
                </a:solidFill>
              </a:rPr>
              <a:t> </a:t>
            </a:r>
            <a:r>
              <a:rPr b="1" lang="en-US" sz="7200">
                <a:solidFill>
                  <a:srgbClr val="9900FF"/>
                </a:solidFill>
              </a:rPr>
              <a:t>Ally</a:t>
            </a:r>
            <a:r>
              <a:rPr b="1" lang="en-US" sz="7200">
                <a:solidFill>
                  <a:schemeClr val="dk1"/>
                </a:solidFill>
              </a:rPr>
              <a:t> Training 101</a:t>
            </a:r>
            <a:endParaRPr sz="7200">
              <a:solidFill>
                <a:schemeClr val="dk1"/>
              </a:solidFill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5E5E5E"/>
              </a:solidFill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" name="Google Shape;65;p4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" name="Google Shape;66;p4"/>
          <p:cNvSpPr txBox="1"/>
          <p:nvPr/>
        </p:nvSpPr>
        <p:spPr>
          <a:xfrm>
            <a:off x="696339" y="881827"/>
            <a:ext cx="4393565" cy="528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/>
          <p:nvPr/>
        </p:nvSpPr>
        <p:spPr>
          <a:xfrm>
            <a:off x="4926595" y="2155007"/>
            <a:ext cx="11398541" cy="88920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2" name="Google Shape;312;p32"/>
          <p:cNvSpPr txBox="1"/>
          <p:nvPr/>
        </p:nvSpPr>
        <p:spPr>
          <a:xfrm>
            <a:off x="6936244" y="2760350"/>
            <a:ext cx="3255600" cy="12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0"/>
              <a:t>Work</a:t>
            </a:r>
            <a:endParaRPr sz="8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2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4" name="Google Shape;314;p32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15" name="Google Shape;315;p32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/>
          <p:nvPr/>
        </p:nvSpPr>
        <p:spPr>
          <a:xfrm>
            <a:off x="4413792" y="1879024"/>
            <a:ext cx="11913570" cy="93981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1" name="Google Shape;321;p33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2" name="Google Shape;322;p33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3" name="Google Shape;323;p33"/>
          <p:cNvSpPr txBox="1"/>
          <p:nvPr/>
        </p:nvSpPr>
        <p:spPr>
          <a:xfrm>
            <a:off x="7631430" y="5999988"/>
            <a:ext cx="5478300" cy="11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00"/>
              <a:t>Government</a:t>
            </a:r>
            <a:endParaRPr sz="7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3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/>
          <p:nvPr/>
        </p:nvSpPr>
        <p:spPr>
          <a:xfrm>
            <a:off x="4397796" y="2565606"/>
            <a:ext cx="11308500" cy="8462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0" name="Google Shape;330;p34"/>
          <p:cNvSpPr txBox="1"/>
          <p:nvPr/>
        </p:nvSpPr>
        <p:spPr>
          <a:xfrm>
            <a:off x="5375795" y="5116641"/>
            <a:ext cx="3166745" cy="1282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50"/>
              <a:t>Sexual harassment</a:t>
            </a:r>
            <a:endParaRPr sz="4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4"/>
          <p:cNvSpPr txBox="1"/>
          <p:nvPr/>
        </p:nvSpPr>
        <p:spPr>
          <a:xfrm>
            <a:off x="12254650" y="5013575"/>
            <a:ext cx="2940300" cy="12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50"/>
              <a:t>Sexual Conviction</a:t>
            </a:r>
            <a:endParaRPr sz="4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4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3" name="Google Shape;333;p34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4" name="Google Shape;334;p34"/>
          <p:cNvSpPr txBox="1"/>
          <p:nvPr>
            <p:ph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5"/>
          <p:cNvSpPr/>
          <p:nvPr/>
        </p:nvSpPr>
        <p:spPr>
          <a:xfrm>
            <a:off x="6611397" y="6006127"/>
            <a:ext cx="6881400" cy="3570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0" name="Google Shape;340;p35"/>
          <p:cNvSpPr txBox="1"/>
          <p:nvPr/>
        </p:nvSpPr>
        <p:spPr>
          <a:xfrm>
            <a:off x="812775" y="2162725"/>
            <a:ext cx="18299400" cy="22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419100" lvl="0" marL="431165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Where can I find more information about the LGBTI+ community in Hong Kong? </a:t>
            </a:r>
            <a:endParaRPr sz="5000"/>
          </a:p>
          <a:p>
            <a:pPr indent="0" lvl="0" marL="12065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5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2" name="Google Shape;342;p35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3" name="Google Shape;343;p35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5"/>
          <p:cNvSpPr txBox="1"/>
          <p:nvPr/>
        </p:nvSpPr>
        <p:spPr>
          <a:xfrm>
            <a:off x="513775" y="4247400"/>
            <a:ext cx="6136800" cy="7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香港彩虹：E-mail: info@rainbowhk.org -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女⾓平權協作組（女⾓）：電話：5281 5201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電郵：lescorner2015@gmail.com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- 女同學社：E-mail: contact@leslovestudy.com 網址: http://leslovestudy.com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- 大愛同盟：電話: 2959 2580 Email: info@biglovealliance.org Email: brian@biglovealliance.org (梁兆輝, C.O.O.)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 - 粉紅同盟 Pink Alliance：E-mail: press@pinkalliance.hk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 - 大同 Gay Harmony：電話: 9877 8308 E-mail: info@gayhar.org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- 愛無界（關注雙性戀）：電話: 9125 8875 (Cass Ng) E-mail: hkloveunbounded@gmail.com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 - 香港小童群益會 - 性向無限計劃：電話: 2321 1103 E-mail: diversity@bgca.org.hk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chemeClr val="dk1"/>
                </a:solidFill>
              </a:rPr>
              <a:t>- 性別空間（跨性別人士自助組織）：電話: 6120 9810 E-mail: info@genderempowerment.org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345" name="Google Shape;345;p35"/>
          <p:cNvSpPr txBox="1"/>
          <p:nvPr/>
        </p:nvSpPr>
        <p:spPr>
          <a:xfrm>
            <a:off x="13682225" y="4177350"/>
            <a:ext cx="5895900" cy="6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- 世界公⺠協會（關注跨性別⼈士）：E-mail: awchklgbti@gmail.com - 跨性別資源中心：E-mail: henry@tgr.org.hk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 - 跨性別權益會：Facebook: facebook.com/跨性別權益會-1528586417203813/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- 藩籬以外—認識和關愛雙性⼈：WhatsApp: 51996331 Email: careis_org@yahoo.com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- G點電視：Email: gdottv.ntxs@gmail.com 網址: http://gdottv.com - Pride Lab：E-mail: info@pridelab.hk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- 彩虹之約—共建同志友善教會⾏動：聯絡⼈：Jason Ho（彩虹之約的召集⼈ / 基恩之家傳道⼈）電話： 55991676 E-mail：jasonhmb@gmail.com 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- 基督眾樂教會：電話: 6153 0764 E-mail: onebodyinthechrist@gmail.com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 - 晚同牽（關注年長同志）：電話: 6677 0728 E-mail: gaygreyhk@gmail.com - Queer Straight Alliance (QSA)：E-mail: qsahku@gmail.com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 - 中大性/別關注組：E-mail: sgcg.cuhk@gmail.com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chemeClr val="dk1"/>
                </a:solidFill>
              </a:rPr>
              <a:t> - 同自在：Whatsapp: 9260 8191 Facebook: facebook.com/sammakammanta/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"/>
          <p:cNvSpPr txBox="1"/>
          <p:nvPr/>
        </p:nvSpPr>
        <p:spPr>
          <a:xfrm>
            <a:off x="2953911" y="3390818"/>
            <a:ext cx="14196693" cy="1030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6600"/>
              <a:t>Becoming </a:t>
            </a:r>
            <a:r>
              <a:rPr lang="en-US" sz="6600"/>
              <a:t>an</a:t>
            </a:r>
            <a:r>
              <a:rPr lang="en-US" sz="6600"/>
              <a:t> </a:t>
            </a:r>
            <a:r>
              <a:rPr b="1" lang="en-US" sz="6600">
                <a:latin typeface="Arial"/>
                <a:ea typeface="Arial"/>
                <a:cs typeface="Arial"/>
                <a:sym typeface="Arial"/>
              </a:rPr>
              <a:t>LGBTI+ All</a:t>
            </a:r>
            <a:r>
              <a:rPr b="1" lang="en-US" sz="6600"/>
              <a:t>y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6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2" name="Google Shape;352;p36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3" name="Google Shape;353;p36"/>
          <p:cNvSpPr/>
          <p:nvPr/>
        </p:nvSpPr>
        <p:spPr>
          <a:xfrm>
            <a:off x="0" y="5034521"/>
            <a:ext cx="20104099" cy="62054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4" name="Google Shape;354;p36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7"/>
          <p:cNvSpPr/>
          <p:nvPr/>
        </p:nvSpPr>
        <p:spPr>
          <a:xfrm>
            <a:off x="615066" y="2617244"/>
            <a:ext cx="19269113" cy="86285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0" name="Google Shape;360;p37"/>
          <p:cNvSpPr txBox="1"/>
          <p:nvPr/>
        </p:nvSpPr>
        <p:spPr>
          <a:xfrm>
            <a:off x="5607100" y="3242650"/>
            <a:ext cx="8889900" cy="21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8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50"/>
              <a:t>What is a </a:t>
            </a:r>
            <a:r>
              <a:rPr lang="en-US" sz="6050">
                <a:latin typeface="Arial"/>
                <a:ea typeface="Arial"/>
                <a:cs typeface="Arial"/>
                <a:sym typeface="Arial"/>
              </a:rPr>
              <a:t>LGBTI+ Ally</a:t>
            </a:r>
            <a:r>
              <a:rPr b="0" lang="en-US" sz="6050">
                <a:latin typeface="Arial"/>
                <a:ea typeface="Arial"/>
                <a:cs typeface="Arial"/>
                <a:sym typeface="Arial"/>
              </a:rPr>
              <a:t>？</a:t>
            </a:r>
            <a:endParaRPr sz="60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7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2" name="Google Shape;362;p37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3" name="Google Shape;363;p37"/>
          <p:cNvSpPr txBox="1"/>
          <p:nvPr>
            <p:ph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"/>
          <p:cNvSpPr/>
          <p:nvPr/>
        </p:nvSpPr>
        <p:spPr>
          <a:xfrm>
            <a:off x="3445895" y="2314342"/>
            <a:ext cx="13212267" cy="88073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9" name="Google Shape;369;p38"/>
          <p:cNvSpPr txBox="1"/>
          <p:nvPr/>
        </p:nvSpPr>
        <p:spPr>
          <a:xfrm>
            <a:off x="3553050" y="2600925"/>
            <a:ext cx="131049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/>
              <a:t>How can I become a LGBTI+ ally?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38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1" name="Google Shape;371;p38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2" name="Google Shape;372;p38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/>
          <p:nvPr/>
        </p:nvSpPr>
        <p:spPr>
          <a:xfrm>
            <a:off x="3088600" y="1722575"/>
            <a:ext cx="13954500" cy="9517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8" name="Google Shape;378;p39"/>
          <p:cNvSpPr txBox="1"/>
          <p:nvPr/>
        </p:nvSpPr>
        <p:spPr>
          <a:xfrm>
            <a:off x="6392300" y="3267850"/>
            <a:ext cx="7460700" cy="6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7775">
            <a:spAutoFit/>
          </a:bodyPr>
          <a:lstStyle/>
          <a:p>
            <a:pPr indent="-436244" lvl="0" marL="537210" marR="0" rtl="0" algn="l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>
                <a:srgbClr val="FFFFFF"/>
              </a:buClr>
              <a:buSzPts val="3450"/>
              <a:buFont typeface="Arial"/>
              <a:buAutoNum type="arabicPeriod"/>
            </a:pPr>
            <a:r>
              <a:rPr lang="en-US" sz="3550">
                <a:solidFill>
                  <a:srgbClr val="FFFFFF"/>
                </a:solidFill>
              </a:rPr>
              <a:t>Wear an allyship pin everyday</a:t>
            </a:r>
            <a:endParaRPr sz="3550">
              <a:solidFill>
                <a:srgbClr val="FFFFFF"/>
              </a:solidFill>
            </a:endParaRPr>
          </a:p>
          <a:p>
            <a:pPr indent="-436244" lvl="0" marL="537210" marR="0" rtl="0" algn="l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>
                <a:srgbClr val="FFFFFF"/>
              </a:buClr>
              <a:buSzPts val="3450"/>
              <a:buFont typeface="Arial"/>
              <a:buAutoNum type="arabicPeriod"/>
            </a:pPr>
            <a:r>
              <a:rPr lang="en-US" sz="3550">
                <a:solidFill>
                  <a:srgbClr val="FFFFFF"/>
                </a:solidFill>
              </a:rPr>
              <a:t>Use proper pronouns</a:t>
            </a:r>
            <a:endParaRPr sz="3550">
              <a:latin typeface="Arial"/>
              <a:ea typeface="Arial"/>
              <a:cs typeface="Arial"/>
              <a:sym typeface="Arial"/>
            </a:endParaRPr>
          </a:p>
          <a:p>
            <a:pPr indent="-436244" lvl="0" marL="537210" marR="0" rtl="0" algn="l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>
                <a:srgbClr val="FFFFFF"/>
              </a:buClr>
              <a:buSzPts val="3450"/>
              <a:buFont typeface="Arial"/>
              <a:buAutoNum type="arabicPeriod"/>
            </a:pPr>
            <a:r>
              <a:rPr lang="en-US" sz="3550">
                <a:solidFill>
                  <a:srgbClr val="FFFFFF"/>
                </a:solidFill>
              </a:rPr>
              <a:t>Be a peacemaker, ask questions where appropriate</a:t>
            </a:r>
            <a:endParaRPr sz="3550">
              <a:latin typeface="Arial"/>
              <a:ea typeface="Arial"/>
              <a:cs typeface="Arial"/>
              <a:sym typeface="Arial"/>
            </a:endParaRPr>
          </a:p>
          <a:p>
            <a:pPr indent="-436244" lvl="0" marL="537210" marR="0" rtl="0" algn="l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>
                <a:srgbClr val="FFFFFF"/>
              </a:buClr>
              <a:buSzPts val="3450"/>
              <a:buFont typeface="Arial"/>
              <a:buAutoNum type="arabicPeriod"/>
            </a:pPr>
            <a:r>
              <a:rPr lang="en-US" sz="3550">
                <a:solidFill>
                  <a:srgbClr val="FFFFFF"/>
                </a:solidFill>
              </a:rPr>
              <a:t>Express your support for someone in need</a:t>
            </a:r>
            <a:endParaRPr sz="35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6244" lvl="0" marL="537210" marR="0" rtl="0" algn="l">
              <a:lnSpc>
                <a:spcPct val="100000"/>
              </a:lnSpc>
              <a:spcBef>
                <a:spcPts val="985"/>
              </a:spcBef>
              <a:spcAft>
                <a:spcPts val="0"/>
              </a:spcAft>
              <a:buClr>
                <a:srgbClr val="FFFFFF"/>
              </a:buClr>
              <a:buSzPts val="3450"/>
              <a:buFont typeface="Arial"/>
              <a:buAutoNum type="arabicPeriod"/>
            </a:pPr>
            <a:r>
              <a:rPr lang="en-US" sz="3550">
                <a:solidFill>
                  <a:srgbClr val="FFFFFF"/>
                </a:solidFill>
              </a:rPr>
              <a:t>Let your support be known in your own family and community</a:t>
            </a:r>
            <a:endParaRPr sz="3550">
              <a:latin typeface="Arial"/>
              <a:ea typeface="Arial"/>
              <a:cs typeface="Arial"/>
              <a:sym typeface="Arial"/>
            </a:endParaRPr>
          </a:p>
          <a:p>
            <a:pPr indent="-436244" lvl="0" marL="537210" marR="0" rtl="0" algn="l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>
                <a:srgbClr val="FFFFFF"/>
              </a:buClr>
              <a:buSzPts val="3450"/>
              <a:buFont typeface="Arial"/>
              <a:buAutoNum type="arabicPeriod"/>
            </a:pPr>
            <a:r>
              <a:rPr lang="en-US" sz="3550">
                <a:solidFill>
                  <a:srgbClr val="FFFFFF"/>
                </a:solidFill>
              </a:rPr>
              <a:t>Call out unjust treatment</a:t>
            </a:r>
            <a:endParaRPr sz="3550">
              <a:latin typeface="Arial"/>
              <a:ea typeface="Arial"/>
              <a:cs typeface="Arial"/>
              <a:sym typeface="Arial"/>
            </a:endParaRPr>
          </a:p>
          <a:p>
            <a:pPr indent="-436244" lvl="0" marL="53721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rgbClr val="FFFFFF"/>
              </a:buClr>
              <a:buSzPts val="3450"/>
              <a:buFont typeface="Arial"/>
              <a:buAutoNum type="arabicPeriod"/>
            </a:pPr>
            <a:r>
              <a:rPr lang="en-US" sz="3550">
                <a:solidFill>
                  <a:srgbClr val="FFFFFF"/>
                </a:solidFill>
              </a:rPr>
              <a:t>Use the </a:t>
            </a:r>
            <a:r>
              <a:rPr lang="en-US" sz="35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VoiceOut!	App</a:t>
            </a:r>
            <a:endParaRPr sz="35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9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0" name="Google Shape;380;p39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1" name="Google Shape;381;p39"/>
          <p:cNvSpPr txBox="1"/>
          <p:nvPr>
            <p:ph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"/>
          <p:cNvSpPr/>
          <p:nvPr/>
        </p:nvSpPr>
        <p:spPr>
          <a:xfrm>
            <a:off x="3097957" y="3896855"/>
            <a:ext cx="13908162" cy="60188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7" name="Google Shape;387;p40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8" name="Google Shape;388;p40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89" name="Google Shape;389;p40"/>
          <p:cNvSpPr txBox="1"/>
          <p:nvPr>
            <p:ph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1"/>
          <p:cNvSpPr txBox="1"/>
          <p:nvPr/>
        </p:nvSpPr>
        <p:spPr>
          <a:xfrm>
            <a:off x="7425100" y="3088500"/>
            <a:ext cx="5253900" cy="14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50"/>
              <a:t>Summary </a:t>
            </a:r>
            <a:endParaRPr sz="95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1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6" name="Google Shape;396;p41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7" name="Google Shape;397;p41"/>
          <p:cNvSpPr/>
          <p:nvPr/>
        </p:nvSpPr>
        <p:spPr>
          <a:xfrm>
            <a:off x="6558615" y="5381521"/>
            <a:ext cx="7028559" cy="486862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8" name="Google Shape;398;p41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/>
          <p:nvPr/>
        </p:nvSpPr>
        <p:spPr>
          <a:xfrm>
            <a:off x="1500247" y="2526118"/>
            <a:ext cx="17103667" cy="83857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" name="Google Shape;73;p5"/>
          <p:cNvSpPr txBox="1"/>
          <p:nvPr>
            <p:ph idx="1" type="subTitle"/>
          </p:nvPr>
        </p:nvSpPr>
        <p:spPr>
          <a:xfrm>
            <a:off x="5223917" y="8827219"/>
            <a:ext cx="9656264" cy="1483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2095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/>
              <a:t>BIASES</a:t>
            </a: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" name="Google Shape;76;p5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2"/>
          <p:cNvSpPr/>
          <p:nvPr/>
        </p:nvSpPr>
        <p:spPr>
          <a:xfrm>
            <a:off x="2599248" y="2074209"/>
            <a:ext cx="11788360" cy="89726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4" name="Google Shape;404;p42"/>
          <p:cNvSpPr txBox="1"/>
          <p:nvPr/>
        </p:nvSpPr>
        <p:spPr>
          <a:xfrm>
            <a:off x="14452933" y="5378800"/>
            <a:ext cx="3608070" cy="148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50"/>
              <a:t>Thank you</a:t>
            </a:r>
            <a:r>
              <a:rPr b="0" lang="en-US" sz="9550">
                <a:latin typeface="Arial"/>
                <a:ea typeface="Arial"/>
                <a:cs typeface="Arial"/>
                <a:sym typeface="Arial"/>
              </a:rPr>
              <a:t>！</a:t>
            </a:r>
            <a:endParaRPr sz="95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2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6" name="Google Shape;406;p42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7" name="Google Shape;407;p42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b757f2ca0e_0_4"/>
          <p:cNvSpPr/>
          <p:nvPr/>
        </p:nvSpPr>
        <p:spPr>
          <a:xfrm>
            <a:off x="6005743" y="0"/>
            <a:ext cx="8092500" cy="1130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3" name="Google Shape;413;gb757f2ca0e_0_4"/>
          <p:cNvSpPr/>
          <p:nvPr/>
        </p:nvSpPr>
        <p:spPr>
          <a:xfrm>
            <a:off x="17983536" y="228223"/>
            <a:ext cx="2053800" cy="1868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4" name="Google Shape;414;gb757f2ca0e_0_4"/>
          <p:cNvSpPr/>
          <p:nvPr/>
        </p:nvSpPr>
        <p:spPr>
          <a:xfrm>
            <a:off x="15195034" y="644472"/>
            <a:ext cx="2491200" cy="1078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5" name="Google Shape;415;gb757f2ca0e_0_4"/>
          <p:cNvSpPr txBox="1"/>
          <p:nvPr/>
        </p:nvSpPr>
        <p:spPr>
          <a:xfrm>
            <a:off x="10944975" y="5281125"/>
            <a:ext cx="4250100" cy="14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9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55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sz="95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b757f2ca0e_0_4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/>
          <p:nvPr/>
        </p:nvSpPr>
        <p:spPr>
          <a:xfrm>
            <a:off x="3460602" y="2216156"/>
            <a:ext cx="13182900" cy="8787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" name="Google Shape;82;p6"/>
          <p:cNvSpPr txBox="1"/>
          <p:nvPr/>
        </p:nvSpPr>
        <p:spPr>
          <a:xfrm>
            <a:off x="3994275" y="3085675"/>
            <a:ext cx="11895900" cy="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0"/>
              <a:t>Is homosexuality a mental illness?</a:t>
            </a:r>
            <a:endParaRPr sz="6100"/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100"/>
          </a:p>
        </p:txBody>
      </p:sp>
      <p:sp>
        <p:nvSpPr>
          <p:cNvPr id="83" name="Google Shape;83;p6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" name="Google Shape;84;p6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" name="Google Shape;85;p6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 txBox="1"/>
          <p:nvPr/>
        </p:nvSpPr>
        <p:spPr>
          <a:xfrm>
            <a:off x="4493300" y="5031975"/>
            <a:ext cx="113970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- In 1948, WHO published ICD-6, a classification of mental disorders. Although ICD-6 classified homosexuality as a sexual deviation that was presumed to reflect an underlying personality disorder, subsequent research did not support this view.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 - WHO later removed homosexuality from its list of mental illnesses and endorsed by World Health Assembly in May 1990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/>
          <p:nvPr/>
        </p:nvSpPr>
        <p:spPr>
          <a:xfrm>
            <a:off x="2118396" y="2300854"/>
            <a:ext cx="15719102" cy="862981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" name="Google Shape;92;p7"/>
          <p:cNvSpPr txBox="1"/>
          <p:nvPr/>
        </p:nvSpPr>
        <p:spPr>
          <a:xfrm>
            <a:off x="4152302" y="8012475"/>
            <a:ext cx="6872400" cy="12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0"/>
              <a:t>conversion therapy</a:t>
            </a:r>
            <a:endParaRPr sz="82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4" name="Google Shape;94;p7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" name="Google Shape;95;p7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/>
          <p:nvPr/>
        </p:nvSpPr>
        <p:spPr>
          <a:xfrm>
            <a:off x="0" y="3286925"/>
            <a:ext cx="20104099" cy="802163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" name="Google Shape;101;p8"/>
          <p:cNvSpPr txBox="1"/>
          <p:nvPr/>
        </p:nvSpPr>
        <p:spPr>
          <a:xfrm>
            <a:off x="812775" y="2176600"/>
            <a:ext cx="18935100" cy="10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/>
              <a:t>If everyody becomes homosexual, wouldn't human beings be extinct?</a:t>
            </a:r>
            <a:endParaRPr sz="4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" name="Google Shape;103;p8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" name="Google Shape;104;p8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/>
          <p:nvPr/>
        </p:nvSpPr>
        <p:spPr>
          <a:xfrm>
            <a:off x="2290249" y="2083986"/>
            <a:ext cx="4697847" cy="87156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" name="Google Shape;110;p9"/>
          <p:cNvSpPr txBox="1"/>
          <p:nvPr/>
        </p:nvSpPr>
        <p:spPr>
          <a:xfrm>
            <a:off x="9053648" y="4779550"/>
            <a:ext cx="9905100" cy="29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65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50"/>
              <a:t>Does accepting homosexuality mean accepting pedophilia and zoophilia?</a:t>
            </a:r>
            <a:endParaRPr sz="70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" name="Google Shape;112;p9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" name="Google Shape;113;p9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FFFF"/>
                </a:solidFill>
              </a:rPr>
              <a:t>I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/>
          <p:nvPr/>
        </p:nvSpPr>
        <p:spPr>
          <a:xfrm>
            <a:off x="4012453" y="1992567"/>
            <a:ext cx="11783515" cy="93159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9" name="Google Shape;119;p10"/>
          <p:cNvSpPr txBox="1"/>
          <p:nvPr/>
        </p:nvSpPr>
        <p:spPr>
          <a:xfrm>
            <a:off x="4424650" y="2359825"/>
            <a:ext cx="11254800" cy="18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8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50"/>
              <a:t>Is it because you have not met a good man/woman or had a failed relationship that turned you homosexual?</a:t>
            </a:r>
            <a:endParaRPr sz="345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0"/>
          <p:cNvSpPr/>
          <p:nvPr/>
        </p:nvSpPr>
        <p:spPr>
          <a:xfrm>
            <a:off x="17983536" y="228223"/>
            <a:ext cx="2053790" cy="186858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1" name="Google Shape;121;p10"/>
          <p:cNvSpPr/>
          <p:nvPr/>
        </p:nvSpPr>
        <p:spPr>
          <a:xfrm>
            <a:off x="15195034" y="644472"/>
            <a:ext cx="2491233" cy="107809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2" name="Google Shape;122;p10"/>
          <p:cNvSpPr txBox="1"/>
          <p:nvPr>
            <p:ph idx="4294967295" type="title"/>
          </p:nvPr>
        </p:nvSpPr>
        <p:spPr>
          <a:xfrm>
            <a:off x="936252" y="679663"/>
            <a:ext cx="10241700" cy="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600">
            <a:noAutofit/>
          </a:bodyPr>
          <a:lstStyle/>
          <a:p>
            <a:pPr indent="0" lvl="0" marL="1270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FF0000"/>
                </a:solidFill>
              </a:rPr>
              <a:t>L</a:t>
            </a:r>
            <a:r>
              <a:rPr b="1" lang="en-US" sz="3400">
                <a:solidFill>
                  <a:srgbClr val="FF9900"/>
                </a:solidFill>
              </a:rPr>
              <a:t>G</a:t>
            </a:r>
            <a:r>
              <a:rPr b="1" lang="en-US" sz="3400">
                <a:solidFill>
                  <a:srgbClr val="FFFF00"/>
                </a:solidFill>
              </a:rPr>
              <a:t>B</a:t>
            </a:r>
            <a:r>
              <a:rPr b="1" lang="en-US" sz="3400">
                <a:solidFill>
                  <a:srgbClr val="00FF00"/>
                </a:solidFill>
              </a:rPr>
              <a:t>T</a:t>
            </a:r>
            <a:r>
              <a:rPr b="1" lang="en-US" sz="3400">
                <a:solidFill>
                  <a:srgbClr val="0000FF"/>
                </a:solidFill>
              </a:rPr>
              <a:t>+</a:t>
            </a:r>
            <a:r>
              <a:rPr b="1" lang="en-US" sz="3400"/>
              <a:t> </a:t>
            </a:r>
            <a:r>
              <a:rPr b="1" lang="en-US" sz="3400">
                <a:solidFill>
                  <a:srgbClr val="9900FF"/>
                </a:solidFill>
              </a:rPr>
              <a:t>Ally</a:t>
            </a:r>
            <a:r>
              <a:rPr b="1" lang="en-US" sz="3400"/>
              <a:t> Training 101</a:t>
            </a:r>
            <a:endParaRPr sz="505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2021-01-19T10:50:23Z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2020-10-28T00:00:00Z</vt:filetime>
  </property>
  <property fmtid="{D5CDD505-2E9C-101B-9397-08002B2CF9AE}" pid="3" name="Creator">
    <vt:lpwstr>Keynote</vt:lpwstr>
  </property>
  <property fmtid="{D5CDD505-2E9C-101B-9397-08002B2CF9AE}" pid="4" name="LastSaved">
    <vt:filetime>2021-01-19T00:00:00Z</vt:filetime>
  </property>
</Properties>
</file>